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Lst>
  <p:sldSz cy="13716000" cx="24377650"/>
  <p:notesSz cx="6858000" cy="9144000"/>
  <p:embeddedFontLst>
    <p:embeddedFont>
      <p:font typeface="Roboto Thin"/>
      <p:regular r:id="rId39"/>
      <p:bold r:id="rId40"/>
      <p:italic r:id="rId41"/>
      <p:boldItalic r:id="rId42"/>
    </p:embeddedFont>
    <p:embeddedFont>
      <p:font typeface="Roboto Medium"/>
      <p:regular r:id="rId43"/>
      <p:bold r:id="rId44"/>
      <p:italic r:id="rId45"/>
      <p:boldItalic r:id="rId46"/>
    </p:embeddedFont>
    <p:embeddedFont>
      <p:font typeface="Roboto"/>
      <p:regular r:id="rId47"/>
      <p:bold r:id="rId48"/>
      <p:italic r:id="rId49"/>
      <p:boldItalic r:id="rId50"/>
    </p:embeddedFont>
    <p:embeddedFont>
      <p:font typeface="Amatic SC"/>
      <p:regular r:id="rId51"/>
      <p:bold r:id="rId52"/>
    </p:embeddedFont>
    <p:embeddedFont>
      <p:font typeface="Inconsolata"/>
      <p:regular r:id="rId53"/>
      <p:bold r:id="rId54"/>
    </p:embeddedFont>
    <p:embeddedFont>
      <p:font typeface="Poppins"/>
      <p:regular r:id="rId55"/>
      <p:bold r:id="rId56"/>
      <p:italic r:id="rId57"/>
      <p:boldItalic r:id="rId58"/>
    </p:embeddedFont>
    <p:embeddedFont>
      <p:font typeface="Lato Light"/>
      <p:regular r:id="rId59"/>
      <p:bold r:id="rId60"/>
      <p:italic r:id="rId61"/>
      <p:boldItalic r:id="rId62"/>
    </p:embeddedFont>
    <p:embeddedFont>
      <p:font typeface="Poppins Medium"/>
      <p:regular r:id="rId63"/>
      <p:bold r:id="rId64"/>
      <p:italic r:id="rId65"/>
      <p:boldItalic r:id="rId66"/>
    </p:embeddedFont>
    <p:embeddedFont>
      <p:font typeface="Roboto Light"/>
      <p:regular r:id="rId67"/>
      <p:bold r:id="rId68"/>
      <p:italic r:id="rId69"/>
      <p:boldItalic r:id="rId70"/>
    </p:embeddedFont>
    <p:embeddedFont>
      <p:font typeface="Helvetica Neue"/>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38F5B65-F6EA-44F1-8909-01D9A1EE041E}">
  <a:tblStyle styleId="{538F5B65-F6EA-44F1-8909-01D9A1EE041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Thin-bold.fntdata"/><Relationship Id="rId42" Type="http://schemas.openxmlformats.org/officeDocument/2006/relationships/font" Target="fonts/RobotoThin-boldItalic.fntdata"/><Relationship Id="rId41" Type="http://schemas.openxmlformats.org/officeDocument/2006/relationships/font" Target="fonts/RobotoThin-italic.fntdata"/><Relationship Id="rId44" Type="http://schemas.openxmlformats.org/officeDocument/2006/relationships/font" Target="fonts/RobotoMedium-bold.fntdata"/><Relationship Id="rId43" Type="http://schemas.openxmlformats.org/officeDocument/2006/relationships/font" Target="fonts/RobotoMedium-regular.fntdata"/><Relationship Id="rId46" Type="http://schemas.openxmlformats.org/officeDocument/2006/relationships/font" Target="fonts/RobotoMedium-boldItalic.fntdata"/><Relationship Id="rId45" Type="http://schemas.openxmlformats.org/officeDocument/2006/relationships/font" Target="fonts/Roboto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HelveticaNeue-italic.fntdata"/><Relationship Id="rId72" Type="http://schemas.openxmlformats.org/officeDocument/2006/relationships/font" Target="fonts/HelveticaNeue-bold.fntdata"/><Relationship Id="rId31" Type="http://schemas.openxmlformats.org/officeDocument/2006/relationships/slide" Target="slides/slide23.xml"/><Relationship Id="rId30" Type="http://schemas.openxmlformats.org/officeDocument/2006/relationships/slide" Target="slides/slide22.xml"/><Relationship Id="rId74" Type="http://schemas.openxmlformats.org/officeDocument/2006/relationships/font" Target="fonts/HelveticaNeue-boldItalic.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HelveticaNeue-regular.fntdata"/><Relationship Id="rId70" Type="http://schemas.openxmlformats.org/officeDocument/2006/relationships/font" Target="fonts/RobotoLight-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font" Target="fonts/RobotoThin-regular.fntdata"/><Relationship Id="rId38" Type="http://schemas.openxmlformats.org/officeDocument/2006/relationships/slide" Target="slides/slide30.xml"/><Relationship Id="rId62" Type="http://schemas.openxmlformats.org/officeDocument/2006/relationships/font" Target="fonts/LatoLight-boldItalic.fntdata"/><Relationship Id="rId61" Type="http://schemas.openxmlformats.org/officeDocument/2006/relationships/font" Target="fonts/LatoLight-italic.fntdata"/><Relationship Id="rId20" Type="http://schemas.openxmlformats.org/officeDocument/2006/relationships/slide" Target="slides/slide12.xml"/><Relationship Id="rId64" Type="http://schemas.openxmlformats.org/officeDocument/2006/relationships/font" Target="fonts/PoppinsMedium-bold.fntdata"/><Relationship Id="rId63" Type="http://schemas.openxmlformats.org/officeDocument/2006/relationships/font" Target="fonts/PoppinsMedium-regular.fntdata"/><Relationship Id="rId22" Type="http://schemas.openxmlformats.org/officeDocument/2006/relationships/slide" Target="slides/slide14.xml"/><Relationship Id="rId66" Type="http://schemas.openxmlformats.org/officeDocument/2006/relationships/font" Target="fonts/PoppinsMedium-boldItalic.fntdata"/><Relationship Id="rId21" Type="http://schemas.openxmlformats.org/officeDocument/2006/relationships/slide" Target="slides/slide13.xml"/><Relationship Id="rId65" Type="http://schemas.openxmlformats.org/officeDocument/2006/relationships/font" Target="fonts/PoppinsMedium-italic.fntdata"/><Relationship Id="rId24" Type="http://schemas.openxmlformats.org/officeDocument/2006/relationships/slide" Target="slides/slide16.xml"/><Relationship Id="rId68" Type="http://schemas.openxmlformats.org/officeDocument/2006/relationships/font" Target="fonts/RobotoLight-bold.fntdata"/><Relationship Id="rId23" Type="http://schemas.openxmlformats.org/officeDocument/2006/relationships/slide" Target="slides/slide15.xml"/><Relationship Id="rId67" Type="http://schemas.openxmlformats.org/officeDocument/2006/relationships/font" Target="fonts/RobotoLight-regular.fntdata"/><Relationship Id="rId60" Type="http://schemas.openxmlformats.org/officeDocument/2006/relationships/font" Target="fonts/LatoLight-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Light-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AmaticSC-regular.fntdata"/><Relationship Id="rId50" Type="http://schemas.openxmlformats.org/officeDocument/2006/relationships/font" Target="fonts/Roboto-boldItalic.fntdata"/><Relationship Id="rId53" Type="http://schemas.openxmlformats.org/officeDocument/2006/relationships/font" Target="fonts/Inconsolata-regular.fntdata"/><Relationship Id="rId52" Type="http://schemas.openxmlformats.org/officeDocument/2006/relationships/font" Target="fonts/AmaticSC-bold.fntdata"/><Relationship Id="rId11" Type="http://schemas.openxmlformats.org/officeDocument/2006/relationships/slide" Target="slides/slide3.xml"/><Relationship Id="rId55" Type="http://schemas.openxmlformats.org/officeDocument/2006/relationships/font" Target="fonts/Poppins-regular.fntdata"/><Relationship Id="rId10" Type="http://schemas.openxmlformats.org/officeDocument/2006/relationships/slide" Target="slides/slide2.xml"/><Relationship Id="rId54" Type="http://schemas.openxmlformats.org/officeDocument/2006/relationships/font" Target="fonts/Inconsolata-bold.fntdata"/><Relationship Id="rId13" Type="http://schemas.openxmlformats.org/officeDocument/2006/relationships/slide" Target="slides/slide5.xml"/><Relationship Id="rId57" Type="http://schemas.openxmlformats.org/officeDocument/2006/relationships/font" Target="fonts/Poppins-italic.fntdata"/><Relationship Id="rId12" Type="http://schemas.openxmlformats.org/officeDocument/2006/relationships/slide" Target="slides/slide4.xml"/><Relationship Id="rId56" Type="http://schemas.openxmlformats.org/officeDocument/2006/relationships/font" Target="fonts/Poppins-bold.fntdata"/><Relationship Id="rId15" Type="http://schemas.openxmlformats.org/officeDocument/2006/relationships/slide" Target="slides/slide7.xml"/><Relationship Id="rId59" Type="http://schemas.openxmlformats.org/officeDocument/2006/relationships/font" Target="fonts/LatoLight-regular.fntdata"/><Relationship Id="rId14" Type="http://schemas.openxmlformats.org/officeDocument/2006/relationships/slide" Target="slides/slide6.xml"/><Relationship Id="rId58" Type="http://schemas.openxmlformats.org/officeDocument/2006/relationships/font" Target="fonts/Poppins-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5" name="Google Shape;1425;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4" name="Google Shape;1434;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9" name="Google Shape;1459;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1dd8b282340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1dd8b282340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9" name="Google Shape;1469;g1dd8b282340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6" name="Google Shape;1496;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1dd8ec4ccfc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1dd8ec4ccfc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5" name="Google Shape;1505;g1dd8ec4ccfc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1dd8ec4ccfc_0_1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1dd8ec4ccfc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1dd8b282340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1dd8b282340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8" name="Google Shape;1388;g1dd8b282340_0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12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4.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4.png"/><Relationship Id="rId4" Type="http://schemas.openxmlformats.org/officeDocument/2006/relationships/image" Target="../media/image1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13.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0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0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9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2.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3.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5.xml"/><Relationship Id="rId3" Type="http://schemas.openxmlformats.org/officeDocument/2006/relationships/image" Target="../media/image1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06.png"/><Relationship Id="rId4" Type="http://schemas.openxmlformats.org/officeDocument/2006/relationships/image" Target="../media/image10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3.xml"/><Relationship Id="rId3" Type="http://schemas.openxmlformats.org/officeDocument/2006/relationships/image" Target="../media/image1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13.png"/><Relationship Id="rId4" Type="http://schemas.openxmlformats.org/officeDocument/2006/relationships/image" Target="../media/image1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9.xml"/><Relationship Id="rId3" Type="http://schemas.openxmlformats.org/officeDocument/2006/relationships/image" Target="../media/image1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xml"/><Relationship Id="rId3" Type="http://schemas.openxmlformats.org/officeDocument/2006/relationships/image" Target="../media/image1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4.png"/><Relationship Id="rId4"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by: Manuel Vélez Pichardo</a:t>
            </a:r>
            <a:endParaRPr b="1">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9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00" name="Google Shape;1400;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1" name="Google Shape;1401;p9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02" name="Google Shape;1402;p92"/>
          <p:cNvGraphicFramePr/>
          <p:nvPr/>
        </p:nvGraphicFramePr>
        <p:xfrm>
          <a:off x="1296213" y="3863700"/>
          <a:ext cx="3000000" cy="3000000"/>
        </p:xfrm>
        <a:graphic>
          <a:graphicData uri="http://schemas.openxmlformats.org/drawingml/2006/table">
            <a:tbl>
              <a:tblPr>
                <a:noFill/>
                <a:tableStyleId>{538F5B65-F6EA-44F1-8909-01D9A1EE041E}</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Exceeded</a:t>
                      </a:r>
                      <a:r>
                        <a:rPr lang="en-US" sz="4400">
                          <a:latin typeface="Roboto"/>
                          <a:ea typeface="Roboto"/>
                          <a:cs typeface="Roboto"/>
                          <a:sym typeface="Roboto"/>
                        </a:rPr>
                        <a:t> Failed Logins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Triggers an alert if it detects too many failed logins on user accounts throughout the network.</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normal baseline would be around 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An alert would be triggered at 15 counts or more.</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03" name="Google Shape;1403;p92"/>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Because counts can change on a daily basis, it is okay to assume that some days there can be a slight increase on failed logins (can be higher than 10). However, too many failed attempts can indicate suspicious activity.</a:t>
            </a:r>
            <a:endParaRPr b="1" sz="4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09" name="Google Shape;1409;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0" name="Google Shape;1410;p9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11" name="Google Shape;1411;p93"/>
          <p:cNvGraphicFramePr/>
          <p:nvPr/>
        </p:nvGraphicFramePr>
        <p:xfrm>
          <a:off x="1296213" y="3863700"/>
          <a:ext cx="3000000" cy="3000000"/>
        </p:xfrm>
        <a:graphic>
          <a:graphicData uri="http://schemas.openxmlformats.org/drawingml/2006/table">
            <a:tbl>
              <a:tblPr>
                <a:noFill/>
                <a:tableStyleId>{538F5B65-F6EA-44F1-8909-01D9A1EE041E}</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Exceeded Successful Logins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Too many accounts have logged in in the past hour.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30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12" name="Google Shape;1412;p93"/>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Users may have to constantly leave their work areas (such as going into meetings, go on breaks, etc.) they need to constantly log on back onto their workstations.</a:t>
            </a:r>
            <a:endParaRPr b="1" sz="4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18" name="Google Shape;1418;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9" name="Google Shape;1419;p9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20" name="Google Shape;1420;p94"/>
          <p:cNvGraphicFramePr/>
          <p:nvPr/>
        </p:nvGraphicFramePr>
        <p:xfrm>
          <a:off x="1296213" y="3863700"/>
          <a:ext cx="3000000" cy="3000000"/>
        </p:xfrm>
        <a:graphic>
          <a:graphicData uri="http://schemas.openxmlformats.org/drawingml/2006/table">
            <a:tbl>
              <a:tblPr>
                <a:noFill/>
                <a:tableStyleId>{538F5B65-F6EA-44F1-8909-01D9A1EE041E}</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Excessive Account Deletions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Too many accounts have been deleted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21" name="Google Shape;1421;p94"/>
          <p:cNvSpPr txBox="1"/>
          <p:nvPr/>
        </p:nvSpPr>
        <p:spPr>
          <a:xfrm>
            <a:off x="2796500" y="8626975"/>
            <a:ext cx="1656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In the pre-attack logs, there is a constant flow of account deletions. This could be done because users are coming in and out of the company or for any business needs. Since it is averaging around a high of 17 counts per hour, an alert can be set to go off at 25 counts or more.</a:t>
            </a:r>
            <a:endParaRPr b="1" sz="4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t>
            </a:r>
            <a:r>
              <a:rPr lang="en-US"/>
              <a:t>—Windows</a:t>
            </a:r>
            <a:endParaRPr/>
          </a:p>
        </p:txBody>
      </p:sp>
      <p:sp>
        <p:nvSpPr>
          <p:cNvPr id="1428" name="Google Shape;1428;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9" name="Google Shape;1429;p9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30" name="Google Shape;1430;p95"/>
          <p:cNvPicPr preferRelativeResize="0"/>
          <p:nvPr/>
        </p:nvPicPr>
        <p:blipFill>
          <a:blip r:embed="rId3">
            <a:alphaModFix/>
          </a:blip>
          <a:stretch>
            <a:fillRect/>
          </a:stretch>
        </p:blipFill>
        <p:spPr>
          <a:xfrm>
            <a:off x="744663" y="2758350"/>
            <a:ext cx="22888325" cy="7733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Dashboards—Windows</a:t>
            </a:r>
            <a:endParaRPr/>
          </a:p>
        </p:txBody>
      </p:sp>
      <p:sp>
        <p:nvSpPr>
          <p:cNvPr id="1437" name="Google Shape;1437;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8" name="Google Shape;1438;p9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39" name="Google Shape;1439;p96"/>
          <p:cNvPicPr preferRelativeResize="0"/>
          <p:nvPr/>
        </p:nvPicPr>
        <p:blipFill>
          <a:blip r:embed="rId3">
            <a:alphaModFix/>
          </a:blip>
          <a:stretch>
            <a:fillRect/>
          </a:stretch>
        </p:blipFill>
        <p:spPr>
          <a:xfrm>
            <a:off x="137825" y="1861750"/>
            <a:ext cx="24101851" cy="73903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pic>
        <p:nvPicPr>
          <p:cNvPr id="1444" name="Google Shape;1444;p9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45" name="Google Shape;1445;p9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46" name="Google Shape;1446;p9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47" name="Google Shape;1447;p9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453" name="Google Shape;1453;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4" name="Google Shape;1454;p9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55" name="Google Shape;1455;p98"/>
          <p:cNvGraphicFramePr/>
          <p:nvPr/>
        </p:nvGraphicFramePr>
        <p:xfrm>
          <a:off x="1191013" y="5097125"/>
          <a:ext cx="3000000" cy="3000000"/>
        </p:xfrm>
        <a:graphic>
          <a:graphicData uri="http://schemas.openxmlformats.org/drawingml/2006/table">
            <a:tbl>
              <a:tblPr>
                <a:noFill/>
                <a:tableStyleId>{538F5B65-F6EA-44F1-8909-01D9A1EE041E}</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HTTP Methods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Shows the type of HTTP methods used by users on VSI’s website.</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Referrer</a:t>
                      </a:r>
                      <a:r>
                        <a:rPr lang="en-US" sz="4400">
                          <a:latin typeface="Roboto"/>
                          <a:ea typeface="Roboto"/>
                          <a:cs typeface="Roboto"/>
                          <a:sym typeface="Roboto"/>
                        </a:rPr>
                        <a:t> Domains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Chart of domains where users were directed from to VSI’s website.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Response Codes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Indicates if a certain HTTP response </a:t>
                      </a:r>
                      <a:r>
                        <a:rPr lang="en-US" sz="4400">
                          <a:latin typeface="Roboto"/>
                          <a:ea typeface="Roboto"/>
                          <a:cs typeface="Roboto"/>
                          <a:sym typeface="Roboto"/>
                        </a:rPr>
                        <a:t>completed</a:t>
                      </a:r>
                      <a:r>
                        <a:rPr lang="en-US" sz="4400">
                          <a:latin typeface="Roboto"/>
                          <a:ea typeface="Roboto"/>
                          <a:cs typeface="Roboto"/>
                          <a:sym typeface="Roboto"/>
                        </a:rPr>
                        <a:t> or not.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462" name="Google Shape;1462;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3" name="Google Shape;1463;p9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64" name="Google Shape;1464;p99"/>
          <p:cNvPicPr preferRelativeResize="0"/>
          <p:nvPr/>
        </p:nvPicPr>
        <p:blipFill>
          <a:blip r:embed="rId3">
            <a:alphaModFix/>
          </a:blip>
          <a:stretch>
            <a:fillRect/>
          </a:stretch>
        </p:blipFill>
        <p:spPr>
          <a:xfrm>
            <a:off x="1815725" y="2052525"/>
            <a:ext cx="20413125" cy="3880275"/>
          </a:xfrm>
          <a:prstGeom prst="rect">
            <a:avLst/>
          </a:prstGeom>
          <a:noFill/>
          <a:ln>
            <a:noFill/>
          </a:ln>
        </p:spPr>
      </p:pic>
      <p:pic>
        <p:nvPicPr>
          <p:cNvPr id="1465" name="Google Shape;1465;p99"/>
          <p:cNvPicPr preferRelativeResize="0"/>
          <p:nvPr/>
        </p:nvPicPr>
        <p:blipFill>
          <a:blip r:embed="rId4">
            <a:alphaModFix/>
          </a:blip>
          <a:stretch>
            <a:fillRect/>
          </a:stretch>
        </p:blipFill>
        <p:spPr>
          <a:xfrm>
            <a:off x="1520825" y="6835800"/>
            <a:ext cx="21002948" cy="51624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10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472" name="Google Shape;1472;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3" name="Google Shape;1473;p10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74" name="Google Shape;1474;p100"/>
          <p:cNvPicPr preferRelativeResize="0"/>
          <p:nvPr/>
        </p:nvPicPr>
        <p:blipFill>
          <a:blip r:embed="rId3">
            <a:alphaModFix/>
          </a:blip>
          <a:stretch>
            <a:fillRect/>
          </a:stretch>
        </p:blipFill>
        <p:spPr>
          <a:xfrm>
            <a:off x="1214450" y="2357725"/>
            <a:ext cx="21948598" cy="880558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480" name="Google Shape;1480;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1" name="Google Shape;1481;p10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82" name="Google Shape;1482;p101"/>
          <p:cNvGraphicFramePr/>
          <p:nvPr/>
        </p:nvGraphicFramePr>
        <p:xfrm>
          <a:off x="1296213" y="3863700"/>
          <a:ext cx="3000000" cy="3000000"/>
        </p:xfrm>
        <a:graphic>
          <a:graphicData uri="http://schemas.openxmlformats.org/drawingml/2006/table">
            <a:tbl>
              <a:tblPr>
                <a:noFill/>
                <a:tableStyleId>{538F5B65-F6EA-44F1-8909-01D9A1EE041E}</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l">
                        <a:spcBef>
                          <a:spcPts val="0"/>
                        </a:spcBef>
                        <a:spcAft>
                          <a:spcPts val="0"/>
                        </a:spcAft>
                        <a:buNone/>
                      </a:pPr>
                      <a:r>
                        <a:rPr lang="en-US" sz="4400">
                          <a:latin typeface="Roboto"/>
                          <a:ea typeface="Roboto"/>
                          <a:cs typeface="Roboto"/>
                          <a:sym typeface="Roboto"/>
                        </a:rPr>
                        <a:t>Increase on International Traffic</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Indicates if an usual increase of internal traffic has been detected.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135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150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83" name="Google Shape;1483;p101"/>
          <p:cNvSpPr txBox="1"/>
          <p:nvPr/>
        </p:nvSpPr>
        <p:spPr>
          <a:xfrm>
            <a:off x="2796500" y="8626975"/>
            <a:ext cx="1656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Depending on business popularity, network traffic can increase or decrease. Meaning that traffic can vary daily. While it tends to average between 87-135 counts per hour, it is okay to </a:t>
            </a:r>
            <a:r>
              <a:rPr b="1" lang="en-US" sz="4200"/>
              <a:t>assume</a:t>
            </a:r>
            <a:r>
              <a:rPr b="1" lang="en-US" sz="4200"/>
              <a:t> that it can increase a little bit past that. So an alert would be set at 150.</a:t>
            </a:r>
            <a:endParaRPr b="1" sz="4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5" name="Google Shape;1325;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Clr>
                <a:schemeClr val="dk1"/>
              </a:buClr>
              <a:buSzPts val="1100"/>
              <a:buFont typeface="Arial"/>
              <a:buNone/>
            </a:pPr>
            <a:r>
              <a:rPr lang="en-US" sz="4900">
                <a:solidFill>
                  <a:schemeClr val="dk1"/>
                </a:solidFill>
              </a:rPr>
              <a:t>• </a:t>
            </a:r>
            <a:r>
              <a:rPr lang="en-US" sz="3000">
                <a:solidFill>
                  <a:schemeClr val="dk1"/>
                </a:solidFill>
              </a:rPr>
              <a:t>A visual environment to monitor and track any suspicious activity throughout the network.</a:t>
            </a:r>
            <a:endParaRPr sz="3000">
              <a:solidFill>
                <a:schemeClr val="dk1"/>
              </a:solidFill>
            </a:endParaRPr>
          </a:p>
          <a:p>
            <a:pPr indent="0" lvl="0" marL="0" rtl="0" algn="l">
              <a:spcBef>
                <a:spcPts val="0"/>
              </a:spcBef>
              <a:spcAft>
                <a:spcPts val="0"/>
              </a:spcAft>
              <a:buClr>
                <a:schemeClr val="dk1"/>
              </a:buClr>
              <a:buSzPts val="1100"/>
              <a:buFont typeface="Arial"/>
              <a:buNone/>
            </a:pPr>
            <a:r>
              <a:rPr lang="en-US" sz="4900">
                <a:solidFill>
                  <a:schemeClr val="dk1"/>
                </a:solidFill>
              </a:rPr>
              <a:t>• </a:t>
            </a:r>
            <a:r>
              <a:rPr lang="en-US" sz="3000">
                <a:solidFill>
                  <a:schemeClr val="dk1"/>
                </a:solidFill>
              </a:rPr>
              <a:t>Alerts if specified activity has been detected.</a:t>
            </a:r>
            <a:endParaRPr b="1"/>
          </a:p>
        </p:txBody>
      </p:sp>
      <p:sp>
        <p:nvSpPr>
          <p:cNvPr id="1329" name="Google Shape;1329;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a:p>
            <a:pPr indent="-419100" lvl="0" marL="457200" rtl="0" algn="l">
              <a:spcBef>
                <a:spcPts val="0"/>
              </a:spcBef>
              <a:spcAft>
                <a:spcPts val="0"/>
              </a:spcAft>
              <a:buClr>
                <a:schemeClr val="dk1"/>
              </a:buClr>
              <a:buSzPts val="3000"/>
              <a:buChar char="●"/>
            </a:pPr>
            <a:r>
              <a:rPr lang="en-US" sz="3000">
                <a:solidFill>
                  <a:schemeClr val="dk1"/>
                </a:solidFill>
              </a:rPr>
              <a:t>Analyze and understand attacks on a network.</a:t>
            </a:r>
            <a:endParaRPr b="1" sz="4900"/>
          </a:p>
        </p:txBody>
      </p:sp>
      <p:sp>
        <p:nvSpPr>
          <p:cNvPr id="1330" name="Google Shape;1330;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a:p>
            <a:pPr indent="0" lvl="0" marL="0" rtl="0" algn="l">
              <a:spcBef>
                <a:spcPts val="0"/>
              </a:spcBef>
              <a:spcAft>
                <a:spcPts val="0"/>
              </a:spcAft>
              <a:buClr>
                <a:schemeClr val="dk1"/>
              </a:buClr>
              <a:buSzPts val="1100"/>
              <a:buFont typeface="Arial"/>
              <a:buNone/>
            </a:pPr>
            <a:r>
              <a:rPr lang="en-US" sz="4900">
                <a:solidFill>
                  <a:schemeClr val="dk1"/>
                </a:solidFill>
              </a:rPr>
              <a:t>• </a:t>
            </a:r>
            <a:r>
              <a:rPr lang="en-US" sz="3000">
                <a:solidFill>
                  <a:schemeClr val="dk1"/>
                </a:solidFill>
              </a:rPr>
              <a:t>Create ways to mitigate attacks in the future</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489" name="Google Shape;1489;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0" name="Google Shape;1490;p10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91" name="Google Shape;1491;p102"/>
          <p:cNvGraphicFramePr/>
          <p:nvPr/>
        </p:nvGraphicFramePr>
        <p:xfrm>
          <a:off x="1296213" y="3863700"/>
          <a:ext cx="3000000" cy="3000000"/>
        </p:xfrm>
        <a:graphic>
          <a:graphicData uri="http://schemas.openxmlformats.org/drawingml/2006/table">
            <a:tbl>
              <a:tblPr>
                <a:noFill/>
                <a:tableStyleId>{538F5B65-F6EA-44F1-8909-01D9A1EE041E}</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POST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Excessive POST methods used by users.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7</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92" name="Google Shape;1492;p102"/>
          <p:cNvSpPr txBox="1"/>
          <p:nvPr/>
        </p:nvSpPr>
        <p:spPr>
          <a:xfrm>
            <a:off x="2796500" y="8626975"/>
            <a:ext cx="1656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According to the logs, it is very rare for users to send POST HTTP requests to the Apache’s server. It can be used to create or modify user accounts on the server by users. But if there is a sudden increase of POST requests, it indicates very suspicious activity that a user should not be doing.</a:t>
            </a:r>
            <a:endParaRPr b="1" sz="4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499" name="Google Shape;1499;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0" name="Google Shape;1500;p103"/>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01" name="Google Shape;1501;p103"/>
          <p:cNvPicPr preferRelativeResize="0"/>
          <p:nvPr/>
        </p:nvPicPr>
        <p:blipFill>
          <a:blip r:embed="rId3">
            <a:alphaModFix/>
          </a:blip>
          <a:stretch>
            <a:fillRect/>
          </a:stretch>
        </p:blipFill>
        <p:spPr>
          <a:xfrm>
            <a:off x="441850" y="2251888"/>
            <a:ext cx="23493800" cy="1013861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08" name="Google Shape;1508;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9" name="Google Shape;1509;p10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10" name="Google Shape;1510;p104"/>
          <p:cNvPicPr preferRelativeResize="0"/>
          <p:nvPr/>
        </p:nvPicPr>
        <p:blipFill>
          <a:blip r:embed="rId3">
            <a:alphaModFix/>
          </a:blip>
          <a:stretch>
            <a:fillRect/>
          </a:stretch>
        </p:blipFill>
        <p:spPr>
          <a:xfrm>
            <a:off x="453913" y="2758325"/>
            <a:ext cx="23469675" cy="73140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pic>
        <p:nvPicPr>
          <p:cNvPr id="1515" name="Google Shape;1515;p10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16" name="Google Shape;1516;p10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17" name="Google Shape;1517;p10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18" name="Google Shape;1518;p10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10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24" name="Google Shape;1524;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5" name="Google Shape;1525;p10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Throughout the attack logs, there was an increase and decrease on counts throughout the network:</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Large increase of unusual logins which indicates a password spraying attack and/or brute force attack.</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Decrease of failed logins possibly due to weak login credentials.</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Many user accounts were deleted than usual.</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Password resets were attempted on user accounts that have been locked out.</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31" name="Google Shape;1531;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2" name="Google Shape;1532;p10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By comparing both logs, it was indicated from the alerts that a large amount of company network traffic increased. There were multiple signatures of successful account logins, multiple reset password attempts for locked out accounts, and many deleted user accounts.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There was an increase of signatures on the user account “user_l”. It could indicate that the user has weak login credentials and the attacker was able to figure them out (by using commonly known hacking tools).</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38" name="Google Shape;1538;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9" name="Google Shape;1539;p10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457200" rtl="0" algn="l">
              <a:lnSpc>
                <a:spcPct val="115000"/>
              </a:lnSpc>
              <a:spcBef>
                <a:spcPts val="0"/>
              </a:spcBef>
              <a:spcAft>
                <a:spcPts val="0"/>
              </a:spcAft>
              <a:buClr>
                <a:schemeClr val="dk1"/>
              </a:buClr>
              <a:buSzPts val="4400"/>
              <a:buChar char="●"/>
            </a:pPr>
            <a:r>
              <a:rPr lang="en-US" sz="4400">
                <a:solidFill>
                  <a:schemeClr val="dk1"/>
                </a:solidFill>
              </a:rPr>
              <a:t>Large jump on POST methods. This method is used to send data to a server and appears to be exploited to cause damage to the server. This could potentially indicate why users across the globe were not able to access the website as much. Successful attacks can be indicated by looking at the increased number of HTTP response codes of 200.</a:t>
            </a:r>
            <a:endParaRPr sz="4400">
              <a:solidFill>
                <a:schemeClr val="dk1"/>
              </a:solidFill>
            </a:endParaRPr>
          </a:p>
          <a:p>
            <a:pPr indent="-508000" lvl="0" marL="914400" rtl="0" algn="l">
              <a:lnSpc>
                <a:spcPct val="115000"/>
              </a:lnSpc>
              <a:spcBef>
                <a:spcPts val="0"/>
              </a:spcBef>
              <a:spcAft>
                <a:spcPts val="0"/>
              </a:spcAft>
              <a:buClr>
                <a:schemeClr val="dk1"/>
              </a:buClr>
              <a:buSzPts val="4400"/>
              <a:buChar char="●"/>
            </a:pPr>
            <a:r>
              <a:rPr lang="en-US" sz="4400">
                <a:solidFill>
                  <a:schemeClr val="dk1"/>
                </a:solidFill>
              </a:rPr>
              <a:t>There was also a large increase of international activity from Ukraine. This could indicate that either the attacker used a VPN or was actually located there and hired to execute the attack.The alert was triggered when the threshold reached more than 150 counts of international traffic. The normal baseline would be around less than 130 since that is what the normal past day-to-day log averages. However, the alert was triggered due to having 730 counts of web traffic at 6PM and 1,415 counts at 8PM on March 25, 2020.</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45" name="Google Shape;1545;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6" name="Google Shape;1546;p10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With the attack logs, there was a </a:t>
            </a:r>
            <a:r>
              <a:rPr lang="en-US" sz="4400">
                <a:solidFill>
                  <a:schemeClr val="dk1"/>
                </a:solidFill>
              </a:rPr>
              <a:t>noticeable,</a:t>
            </a:r>
            <a:r>
              <a:rPr lang="en-US" sz="4400">
                <a:solidFill>
                  <a:schemeClr val="dk1"/>
                </a:solidFill>
              </a:rPr>
              <a:t> drastic jump of POST requests that started </a:t>
            </a:r>
            <a:r>
              <a:rPr lang="en-US" sz="4400">
                <a:solidFill>
                  <a:schemeClr val="dk1"/>
                </a:solidFill>
              </a:rPr>
              <a:t>around</a:t>
            </a:r>
            <a:r>
              <a:rPr lang="en-US" sz="4400">
                <a:solidFill>
                  <a:schemeClr val="dk1"/>
                </a:solidFill>
              </a:rPr>
              <a:t> 7:30 PM of a maximum of 1,296 counts. This shows around what time the attack was started on the server.</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The refer domain chart decreased. Indicating that the website wasn’t </a:t>
            </a:r>
            <a:r>
              <a:rPr lang="en-US" sz="4400">
                <a:solidFill>
                  <a:schemeClr val="dk1"/>
                </a:solidFill>
              </a:rPr>
              <a:t>accessible</a:t>
            </a:r>
            <a:r>
              <a:rPr lang="en-US" sz="4400">
                <a:solidFill>
                  <a:schemeClr val="dk1"/>
                </a:solidFill>
              </a:rPr>
              <a:t> with ease.</a:t>
            </a:r>
            <a:endParaRPr sz="44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52" name="Google Shape;1552;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53" name="Google Shape;1553;p110"/>
          <p:cNvPicPr preferRelativeResize="0"/>
          <p:nvPr/>
        </p:nvPicPr>
        <p:blipFill>
          <a:blip r:embed="rId3">
            <a:alphaModFix/>
          </a:blip>
          <a:stretch>
            <a:fillRect/>
          </a:stretch>
        </p:blipFill>
        <p:spPr>
          <a:xfrm>
            <a:off x="1850225" y="2586650"/>
            <a:ext cx="20004112" cy="4288645"/>
          </a:xfrm>
          <a:prstGeom prst="rect">
            <a:avLst/>
          </a:prstGeom>
          <a:noFill/>
          <a:ln>
            <a:noFill/>
          </a:ln>
        </p:spPr>
      </p:pic>
      <p:pic>
        <p:nvPicPr>
          <p:cNvPr id="1554" name="Google Shape;1554;p110"/>
          <p:cNvPicPr preferRelativeResize="0"/>
          <p:nvPr/>
        </p:nvPicPr>
        <p:blipFill>
          <a:blip r:embed="rId4">
            <a:alphaModFix/>
          </a:blip>
          <a:stretch>
            <a:fillRect/>
          </a:stretch>
        </p:blipFill>
        <p:spPr>
          <a:xfrm>
            <a:off x="1850225" y="7137197"/>
            <a:ext cx="20316676" cy="52053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pic>
        <p:nvPicPr>
          <p:cNvPr id="1559" name="Google Shape;1559;p11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60" name="Google Shape;1560;p11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61" name="Google Shape;1561;p111"/>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62" name="Google Shape;1562;p111"/>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8" name="Google Shape;1338;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568" name="Google Shape;1568;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9" name="Google Shape;1569;p112"/>
          <p:cNvSpPr txBox="1"/>
          <p:nvPr>
            <p:ph idx="3" type="body"/>
          </p:nvPr>
        </p:nvSpPr>
        <p:spPr>
          <a:xfrm>
            <a:off x="703375" y="2295400"/>
            <a:ext cx="22942800" cy="108291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What were your overall findings from the attack that took place?</a:t>
            </a:r>
            <a:endParaRPr sz="4400">
              <a:solidFill>
                <a:schemeClr val="dk1"/>
              </a:solidFill>
            </a:endParaRPr>
          </a:p>
          <a:p>
            <a:pPr indent="0" lvl="0" marL="0" rtl="0" algn="l">
              <a:lnSpc>
                <a:spcPct val="115000"/>
              </a:lnSpc>
              <a:spcBef>
                <a:spcPts val="1000"/>
              </a:spcBef>
              <a:spcAft>
                <a:spcPts val="0"/>
              </a:spcAft>
              <a:buNone/>
            </a:pPr>
            <a:r>
              <a:rPr lang="en-US" sz="4400">
                <a:solidFill>
                  <a:schemeClr val="dk1"/>
                </a:solidFill>
              </a:rPr>
              <a:t>Heavy international activity (possible DDoS attack or Buffer Overflow), large amounts of 200 response codes, excessive Windows signatures, etc.</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To protect VSI from future attacks, what future mitigations would you recommend?</a:t>
            </a:r>
            <a:endParaRPr sz="4400">
              <a:solidFill>
                <a:schemeClr val="dk1"/>
              </a:solidFill>
            </a:endParaRPr>
          </a:p>
          <a:p>
            <a:pPr indent="457200" lvl="0" marL="0" rtl="0" algn="l">
              <a:lnSpc>
                <a:spcPct val="115000"/>
              </a:lnSpc>
              <a:spcBef>
                <a:spcPts val="1000"/>
              </a:spcBef>
              <a:spcAft>
                <a:spcPts val="0"/>
              </a:spcAft>
              <a:buNone/>
            </a:pPr>
            <a:r>
              <a:rPr lang="en-US" sz="4400">
                <a:solidFill>
                  <a:schemeClr val="dk1"/>
                </a:solidFill>
              </a:rPr>
              <a:t>To help mitigate future attacks for the company, the company should invest on a “kill switch” to cut off network access in the event </a:t>
            </a:r>
            <a:r>
              <a:rPr lang="en-US" sz="4400">
                <a:solidFill>
                  <a:schemeClr val="dk1"/>
                </a:solidFill>
              </a:rPr>
              <a:t>excessive</a:t>
            </a:r>
            <a:r>
              <a:rPr lang="en-US" sz="4400">
                <a:solidFill>
                  <a:schemeClr val="dk1"/>
                </a:solidFill>
              </a:rPr>
              <a:t> activity is shown on a network.</a:t>
            </a:r>
            <a:endParaRPr sz="4400">
              <a:solidFill>
                <a:schemeClr val="dk1"/>
              </a:solidFill>
            </a:endParaRPr>
          </a:p>
          <a:p>
            <a:pPr indent="457200" lvl="0" marL="0" rtl="0" algn="l">
              <a:lnSpc>
                <a:spcPct val="115000"/>
              </a:lnSpc>
              <a:spcBef>
                <a:spcPts val="1000"/>
              </a:spcBef>
              <a:spcAft>
                <a:spcPts val="0"/>
              </a:spcAft>
              <a:buNone/>
            </a:pPr>
            <a:r>
              <a:rPr lang="en-US" sz="4400">
                <a:solidFill>
                  <a:schemeClr val="dk1"/>
                </a:solidFill>
              </a:rPr>
              <a:t>Force users to use strong, complex, login credentials (passwords) to avoid user accounts from being compromised.</a:t>
            </a:r>
            <a:endParaRPr sz="4400">
              <a:solidFill>
                <a:schemeClr val="dk1"/>
              </a:solidFill>
            </a:endParaRPr>
          </a:p>
          <a:p>
            <a:pPr indent="457200" lvl="0" marL="0" rtl="0" algn="l">
              <a:lnSpc>
                <a:spcPct val="115000"/>
              </a:lnSpc>
              <a:spcBef>
                <a:spcPts val="1000"/>
              </a:spcBef>
              <a:spcAft>
                <a:spcPts val="0"/>
              </a:spcAft>
              <a:buNone/>
            </a:pPr>
            <a:r>
              <a:rPr lang="en-US" sz="4400">
                <a:solidFill>
                  <a:schemeClr val="dk1"/>
                </a:solidFill>
              </a:rPr>
              <a:t>Turn off ping request so that the server doesn’t get </a:t>
            </a:r>
            <a:r>
              <a:rPr lang="en-US" sz="4400">
                <a:solidFill>
                  <a:schemeClr val="dk1"/>
                </a:solidFill>
              </a:rPr>
              <a:t>overwhelmed</a:t>
            </a:r>
            <a:r>
              <a:rPr lang="en-US" sz="4400">
                <a:solidFill>
                  <a:schemeClr val="dk1"/>
                </a:solidFill>
              </a:rPr>
              <a:t> with many requests.</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4" name="Google Shape;1344;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5" name="Google Shape;1345;p8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84200" lvl="0" marL="914400" rtl="0" algn="l">
              <a:lnSpc>
                <a:spcPct val="115000"/>
              </a:lnSpc>
              <a:spcBef>
                <a:spcPts val="0"/>
              </a:spcBef>
              <a:spcAft>
                <a:spcPts val="0"/>
              </a:spcAft>
              <a:buClr>
                <a:schemeClr val="dk1"/>
              </a:buClr>
              <a:buSzPts val="5600"/>
              <a:buChar char="●"/>
            </a:pPr>
            <a:r>
              <a:rPr lang="en-US" sz="5600">
                <a:solidFill>
                  <a:schemeClr val="dk1"/>
                </a:solidFill>
              </a:rPr>
              <a:t>In this scenario, Visual Space Industries (VSI), a VR programing business, has heard rumors that their competitor, JobeCorp, will launch a cyberattack to disrupt VSI’s business.</a:t>
            </a:r>
            <a:endParaRPr sz="5600">
              <a:solidFill>
                <a:schemeClr val="dk1"/>
              </a:solidFill>
            </a:endParaRPr>
          </a:p>
          <a:p>
            <a:pPr indent="-584200" lvl="0" marL="914400" rtl="0" algn="l">
              <a:lnSpc>
                <a:spcPct val="115000"/>
              </a:lnSpc>
              <a:spcBef>
                <a:spcPts val="1000"/>
              </a:spcBef>
              <a:spcAft>
                <a:spcPts val="1000"/>
              </a:spcAft>
              <a:buClr>
                <a:schemeClr val="dk1"/>
              </a:buClr>
              <a:buSzPts val="5600"/>
              <a:buChar char="●"/>
            </a:pPr>
            <a:r>
              <a:rPr lang="en-US" sz="5600">
                <a:solidFill>
                  <a:schemeClr val="dk1"/>
                </a:solidFill>
              </a:rPr>
              <a:t>VSI’s SOC Analyst was tasked to create a visual environment (dashboard) to compare past daily business logs to create a baseline between normal daily functions and suspicious activity and compare them with the logs from the timeframe of the attack.</a:t>
            </a:r>
            <a:endParaRPr sz="5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8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52" name="Google Shape;1352;p8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53" name="Google Shape;1353;p8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54" name="Google Shape;1354;p87"/>
          <p:cNvSpPr txBox="1"/>
          <p:nvPr>
            <p:ph idx="3" type="subTitle"/>
          </p:nvPr>
        </p:nvSpPr>
        <p:spPr>
          <a:xfrm>
            <a:off x="-32791" y="5695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 Past logs contained normal day-to-day business functions such as successful/failed logins, deleted/created accounts, lockout alerts, etc.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US">
                <a:solidFill>
                  <a:schemeClr val="dk1"/>
                </a:solidFill>
              </a:rPr>
              <a:t>• Logs from the suspected time frame of the attack were compared to to past logs to differentiate any abnormal activity. These contained unusual amounts of login attempts and modifications of user accounts.</a:t>
            </a:r>
            <a:endParaRPr/>
          </a:p>
        </p:txBody>
      </p:sp>
      <p:sp>
        <p:nvSpPr>
          <p:cNvPr id="1355" name="Google Shape;1355;p87"/>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56" name="Google Shape;1356;p87"/>
          <p:cNvSpPr txBox="1"/>
          <p:nvPr>
            <p:ph idx="5" type="subTitle"/>
          </p:nvPr>
        </p:nvSpPr>
        <p:spPr>
          <a:xfrm>
            <a:off x="11908365" y="5701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 Past Apache logs also contained day-to-day website traffic data. These included the country of HTTP methods, country of origin, URI data, to name a few. These were also compared to the suspected day of attack to point out any noticeable unusual activity.</a:t>
            </a:r>
            <a:endParaRPr>
              <a:solidFill>
                <a:schemeClr val="dk1"/>
              </a:solidFill>
            </a:endParaRPr>
          </a:p>
        </p:txBody>
      </p:sp>
      <p:sp>
        <p:nvSpPr>
          <p:cNvPr id="1357" name="Google Shape;1357;p87"/>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58" name="Google Shape;1358;p87"/>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59" name="Google Shape;1359;p87"/>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pic>
        <p:nvPicPr>
          <p:cNvPr id="1364" name="Google Shape;1364;p88"/>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65" name="Google Shape;1365;p8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66" name="Google Shape;1366;p88"/>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67" name="Google Shape;1367;p88"/>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373" name="Google Shape;1373;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4" name="Google Shape;1374;p8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375" name="Google Shape;1375;p89"/>
          <p:cNvGraphicFramePr/>
          <p:nvPr/>
        </p:nvGraphicFramePr>
        <p:xfrm>
          <a:off x="1191013" y="5097125"/>
          <a:ext cx="3000000" cy="3000000"/>
        </p:xfrm>
        <a:graphic>
          <a:graphicData uri="http://schemas.openxmlformats.org/drawingml/2006/table">
            <a:tbl>
              <a:tblPr>
                <a:noFill/>
                <a:tableStyleId>{538F5B65-F6EA-44F1-8909-01D9A1EE041E}</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Signature and IDs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Events going on in a Windows systems.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Severity Level</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Indicates the counts of security-related events.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Success and Failed Activities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Provides the amount of times user have either failed or succeeded to login in their accounts.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382" name="Google Shape;1382;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3" name="Google Shape;1383;p9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384" name="Google Shape;1384;p90"/>
          <p:cNvPicPr preferRelativeResize="0"/>
          <p:nvPr/>
        </p:nvPicPr>
        <p:blipFill>
          <a:blip r:embed="rId3">
            <a:alphaModFix/>
          </a:blip>
          <a:stretch>
            <a:fillRect/>
          </a:stretch>
        </p:blipFill>
        <p:spPr>
          <a:xfrm>
            <a:off x="379538" y="2371138"/>
            <a:ext cx="23618426" cy="8973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391" name="Google Shape;1391;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92" name="Google Shape;1392;p9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393" name="Google Shape;1393;p91"/>
          <p:cNvPicPr preferRelativeResize="0"/>
          <p:nvPr/>
        </p:nvPicPr>
        <p:blipFill>
          <a:blip r:embed="rId3">
            <a:alphaModFix/>
          </a:blip>
          <a:stretch>
            <a:fillRect/>
          </a:stretch>
        </p:blipFill>
        <p:spPr>
          <a:xfrm>
            <a:off x="77251" y="8974900"/>
            <a:ext cx="24222999" cy="3632800"/>
          </a:xfrm>
          <a:prstGeom prst="rect">
            <a:avLst/>
          </a:prstGeom>
          <a:noFill/>
          <a:ln>
            <a:noFill/>
          </a:ln>
        </p:spPr>
      </p:pic>
      <p:pic>
        <p:nvPicPr>
          <p:cNvPr id="1394" name="Google Shape;1394;p91"/>
          <p:cNvPicPr preferRelativeResize="0"/>
          <p:nvPr/>
        </p:nvPicPr>
        <p:blipFill>
          <a:blip r:embed="rId4">
            <a:alphaModFix/>
          </a:blip>
          <a:stretch>
            <a:fillRect/>
          </a:stretch>
        </p:blipFill>
        <p:spPr>
          <a:xfrm>
            <a:off x="806575" y="4041484"/>
            <a:ext cx="23070053" cy="3632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